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6.9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07" r:id="rId2"/>
  </p:sldMasterIdLst>
  <p:sldIdLst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0E3FDE45-AF77-4B5C-9715-49D594BDF05E}" styleName="Light Style 1 - Accent 2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fill>
          <a:solidFill>
            <a:schemeClr val="accent2">
              <a:alpha val="20000"/>
            </a:schemeClr>
          </a:solidFill>
        </a:fill>
      </a:tcStyle>
    </a:band1H>
    <a:band1V>
      <a:tcStyle>
        <a:fill>
          <a:solidFill>
            <a:schemeClr val="accent2">
              <a:alpha val="20000"/>
            </a:schemeClr>
          </a:solidFill>
        </a:fill>
      </a:tcStyle>
    </a:band1V>
    <a:lastCol>
      <a:tcTxStyle b="on"/>
    </a:lastCol>
    <a:firstCol>
      <a:tcTxStyle b="on"/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  <p:guideLst>
        <p:guide orient="horz" pos="2160"/>
        <p:guide pos="2880"/>
      </p:guideLst>
    </p:cSldViewPr>
  </p:slide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presProps" Target="presProps.xml" /><Relationship Id="rId11" Type="http://schemas.openxmlformats.org/officeDocument/2006/relationships/viewProps" Target="viewProps.xml" /><Relationship Id="rId12" Type="http://schemas.openxmlformats.org/officeDocument/2006/relationships/theme" Target="theme/theme1.xml" /><Relationship Id="rId13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tags" Target="tags/tag1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E2ACBDB-5F30-4E95-8D9A-C3A51E936B5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2D7C77-AACC-4CD5-A3F1-ACC67D1025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114A688-0E23-498D-B763-88C8091E82B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D41E3F1C-C498-4B52-AF14-B081D929695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C398651E-2D8D-4CD7-9902-4D9215FCE5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CDBC9AD6-512F-4431-AA68-EBA141E6D21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69AA2AC4-E3F4-4B47-BF96-9DBD3DC2A5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23D7FC6A-9D69-451D-92B2-A3BCBC253B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96AF6757-6D5D-4D94-AC1F-319975E4CDF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AA2AEDA-0664-4605-BD1B-E467C6CCFE8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787C95-54B4-4849-BCB6-99A839E0BA7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1"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B5E70F-EF03-B535-2505-BC971E3BC3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794424E-93DD-A404-D05E-EF6030A76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6858000"/>
          </a:xfrm>
          <a:prstGeom prst="line">
            <a:avLst/>
          </a:prstGeom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B03A3B6B-5129-A46A-A20C-5D7BC706C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4E401A1-8CEE-5E1B-343B-D737433AE6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17615" y="690511"/>
            <a:ext cx="5185821" cy="5253089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val="178455593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Agenda 1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5583" y="737115"/>
            <a:ext cx="4640418" cy="5407091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AEA3C42D-C3E7-4F13-63E2-96D7A3B2111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388461" y="737115"/>
            <a:ext cx="4449712" cy="5407091"/>
          </a:xfrm>
        </p:spPr>
        <p:txBody>
          <a:bodyPr lIns="0" tIns="0" rIns="0" bIns="0" anchor="ctr">
            <a:normAutofit/>
          </a:bodyPr>
          <a:lstStyle>
            <a:lvl1pPr marL="228600" indent="-22860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1pPr>
            <a:lvl2pPr marL="685800" indent="-22860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2pPr>
            <a:lvl3pPr marL="1143000" indent="-22860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3pPr>
            <a:lvl4pPr marL="1600200" indent="-22860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4pPr>
            <a:lvl5pPr marL="2057400" indent="-22860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5FE61D9-DA99-9DA5-5DD2-C4118066C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E64603E-965E-E3BF-203B-F4D994282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E9F5D75-1D8F-F695-81F8-4A6D0C67821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277245184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and Picture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B6B956C-A124-5A7C-EBD4-CBB618B9B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3827" y="1278294"/>
            <a:ext cx="5000318" cy="4904141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B92702B-E14C-886C-445A-349265F375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42169" y="-1"/>
            <a:ext cx="4635426" cy="6857999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C76C37-CBD2-36CF-1413-53DD1CB4A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0D1AAD-E663-5B8E-CE72-64C1DBF19C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250190-89C1-EAA3-6C2A-15A60C675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68580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val="3349029986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and Subtitle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B6B956C-A124-5A7C-EBD4-CBB618B9B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3827" y="3508311"/>
            <a:ext cx="9923770" cy="1438762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B92702B-E14C-886C-445A-349265F375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5600" y="0"/>
            <a:ext cx="10361995" cy="3429000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C76C37-CBD2-36CF-1413-53DD1CB4A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0D1AAD-E663-5B8E-CE72-64C1DBF19C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250190-89C1-EAA3-6C2A-15A60C675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68580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D179113D-0374-3934-841E-56AD5AFCF9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53828" y="5228488"/>
            <a:ext cx="9923770" cy="136825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80000"/>
              </a:lnSpc>
              <a:spcBef>
                <a:spcPct val="0"/>
              </a:spcBef>
              <a:buNone/>
              <a:defRPr sz="20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val="3227224107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and Content 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5" y="503852"/>
            <a:ext cx="9150675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AEA3C42D-C3E7-4F13-63E2-96D7A3B2111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450153" y="2108722"/>
            <a:ext cx="8552264" cy="4119463"/>
          </a:xfrm>
        </p:spPr>
        <p:txBody>
          <a:bodyPr lIns="0" tIns="0" rIns="0" bIns="0">
            <a:normAutofit/>
          </a:bodyPr>
          <a:lstStyle>
            <a:lvl1pPr marL="228600" indent="-22860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1pPr>
            <a:lvl2pPr marL="685800" indent="-22860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2pPr>
            <a:lvl3pPr marL="1143000" indent="-22860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3pPr>
            <a:lvl4pPr marL="1600200" indent="-22860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4pPr>
            <a:lvl5pPr marL="2057400" indent="-22860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5FE61D9-DA99-9DA5-5DD2-C4118066C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E64603E-965E-E3BF-203B-F4D994282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DABAFC1-3E76-DCE6-3A6D-E0020C5BE8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373596587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Section Titl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07175C5-CB2F-2BAC-3704-54DCD1BF04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8031" y="1068169"/>
            <a:ext cx="10115939" cy="2681549"/>
          </a:xfrm>
        </p:spPr>
        <p:txBody>
          <a:bodyPr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01905E-33E7-852F-94E3-8E100B3D1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4400" y="914400"/>
            <a:ext cx="10363200" cy="502920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7799F7-CBB1-9649-7D06-F7EEFD4F0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AFC5CA-DB29-4B8C-C004-72E4EC761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E3CB2D2A-7172-87CE-D493-DAF52D62EBF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38031" y="4027047"/>
            <a:ext cx="10115939" cy="176278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80000"/>
              </a:lnSpc>
              <a:spcBef>
                <a:spcPct val="0"/>
              </a:spcBef>
              <a:buNone/>
              <a:defRPr sz="2000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val="206953615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and 2 Content 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AEA3C42D-C3E7-4F13-63E2-96D7A3B2111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468814" y="2057401"/>
            <a:ext cx="4627186" cy="41194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None/>
              <a:defRPr sz="2000"/>
            </a:lvl1pPr>
            <a:lvl2pPr marL="228600" indent="-22860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2pPr>
            <a:lvl3pPr marL="685800" indent="-2286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3pPr>
            <a:lvl4pPr marL="1143000" indent="-2286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4pPr>
            <a:lvl5pPr marL="1600200" indent="-2286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617CE1C3-9892-2E23-986F-80ABB41823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668185" y="2057401"/>
            <a:ext cx="4609399" cy="41194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None/>
              <a:defRPr sz="2000"/>
            </a:lvl1pPr>
            <a:lvl2pPr marL="228600" indent="-22860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2pPr>
            <a:lvl3pPr marL="685800" indent="-2286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3pPr>
            <a:lvl4pPr marL="1143000" indent="-2286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4pPr>
            <a:lvl5pPr marL="1600200" indent="-2286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1D40DF0B-6602-19D4-3110-4659C28780D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561720850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and 2 Content 3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C355854D-70C0-E6E1-2A0C-284D00A21AE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468815" y="2057401"/>
            <a:ext cx="3068678" cy="4119463"/>
          </a:xfrm>
        </p:spPr>
        <p:txBody>
          <a:bodyPr lIns="0">
            <a:normAutofit/>
          </a:bodyPr>
          <a:lstStyle>
            <a:lvl1pPr marL="320040" indent="-32004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  <a:defRPr sz="2000"/>
            </a:lvl1pPr>
            <a:lvl2pPr marL="457200" indent="-32004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lphaLcPeriod"/>
              <a:defRPr sz="2000"/>
            </a:lvl2pPr>
            <a:lvl3pPr marL="914400" indent="-320040">
              <a:spcBef>
                <a:spcPts val="1000"/>
              </a:spcBef>
              <a:spcAft>
                <a:spcPts val="1200"/>
              </a:spcAft>
              <a:buFont typeface="+mj-lt"/>
              <a:buAutoNum type="arabicParenR"/>
              <a:defRPr sz="2000"/>
            </a:lvl3pPr>
            <a:lvl4pPr marL="1371600" indent="-320040">
              <a:spcBef>
                <a:spcPts val="1000"/>
              </a:spcBef>
              <a:spcAft>
                <a:spcPts val="1200"/>
              </a:spcAft>
              <a:buFont typeface="+mj-lt"/>
              <a:buAutoNum type="alphaLcParenR"/>
              <a:defRPr sz="2000"/>
            </a:lvl4pPr>
            <a:lvl5pPr marL="1828800" indent="-320040">
              <a:spcBef>
                <a:spcPts val="1000"/>
              </a:spcBef>
              <a:spcAft>
                <a:spcPts val="1200"/>
              </a:spcAft>
              <a:buFont typeface="+mj-lt"/>
              <a:buAutoNum type="romanLcPeriod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617CE1C3-9892-2E23-986F-80ABB41823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191727" y="2057401"/>
            <a:ext cx="6085857" cy="41194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None/>
              <a:defRPr sz="2000"/>
            </a:lvl1pPr>
            <a:lvl2pPr marL="228600" indent="-22860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2pPr>
            <a:lvl3pPr marL="685800" indent="-2286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3pPr>
            <a:lvl4pPr marL="1143000" indent="-2286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4pPr>
            <a:lvl5pPr marL="1600200" indent="-2286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7B331F9-6D4A-5020-969F-E961AF374E1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514237806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Picture and Content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57912CB-B8F8-1E65-094F-AD3220E6C79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03363" y="2061969"/>
            <a:ext cx="4592637" cy="4805362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/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617CE1C3-9892-2E23-986F-80ABB41823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787262" y="2052736"/>
            <a:ext cx="4490320" cy="4800598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None/>
              <a:defRPr sz="2000"/>
            </a:lvl1pPr>
            <a:lvl2pPr marL="800100" indent="-34290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2pPr>
            <a:lvl3pPr marL="1257300" indent="-3429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3pPr>
            <a:lvl4pPr marL="1714500" indent="-3429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4pPr>
            <a:lvl5pPr marL="2171700" indent="-3429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8809D86D-3DDE-CA24-4CAA-DF6944B9BC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val="2236107460"/>
      </p:ext>
    </p:extLst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Content and Table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617CE1C3-9892-2E23-986F-80ABB41823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68814" y="2057400"/>
            <a:ext cx="3091027" cy="3867538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None/>
              <a:defRPr sz="2000"/>
            </a:lvl1pPr>
            <a:lvl2pPr marL="800100" indent="-34290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2pPr>
            <a:lvl3pPr marL="1257300" indent="-34290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3pPr>
            <a:lvl4pPr marL="1714500" indent="-34290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4pPr>
            <a:lvl5pPr marL="2171700" indent="-34290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able Placeholder 13">
            <a:extLst>
              <a:ext uri="{FF2B5EF4-FFF2-40B4-BE49-F238E27FC236}">
                <a16:creationId xmlns:a16="http://schemas.microsoft.com/office/drawing/2014/main" id="{EA708189-1532-1BDD-104F-4D8556146CEE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097463" y="2051976"/>
            <a:ext cx="6180137" cy="3867538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icon to add table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6E0EC71B-95A1-C740-6B1F-F8DF02E2D1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409299127"/>
      </p:ext>
    </p:extLst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and 2 Content 2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0AB10A-3CAB-D4C0-3CB1-401461802BD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468814" y="2066731"/>
            <a:ext cx="6452876" cy="3867538"/>
          </a:xfrm>
        </p:spPr>
        <p:txBody>
          <a:bodyPr lIns="0"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defRPr sz="2000"/>
            </a:lvl1pPr>
            <a:lvl2pPr>
              <a:lnSpc>
                <a:spcPct val="100000"/>
              </a:lnSpc>
              <a:spcAft>
                <a:spcPts val="600"/>
              </a:spcAft>
              <a:defRPr sz="2000"/>
            </a:lvl2pPr>
            <a:lvl3pPr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defRPr sz="2000"/>
            </a:lvl3pPr>
            <a:lvl4pPr>
              <a:lnSpc>
                <a:spcPct val="100000"/>
              </a:lnSpc>
              <a:spcAft>
                <a:spcPts val="1200"/>
              </a:spcAft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7DBA8ADB-B20F-8404-46AB-AF67E25C7C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169196" y="2066731"/>
            <a:ext cx="3108391" cy="3867538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2000"/>
            </a:lvl1pPr>
            <a:lvl2pPr marL="800100" indent="-342900">
              <a:lnSpc>
                <a:spcPct val="100000"/>
              </a:lnSpc>
              <a:spcAft>
                <a:spcPts val="600"/>
              </a:spcAft>
              <a:buFont typeface="Arial" pitchFamily="34" charset="0"/>
              <a:buChar char="•"/>
              <a:defRPr sz="2000"/>
            </a:lvl2pPr>
            <a:lvl3pPr marL="1257300" indent="-342900">
              <a:buFont typeface="Arial" pitchFamily="34" charset="0"/>
              <a:buChar char="•"/>
              <a:defRPr sz="2000"/>
            </a:lvl3pPr>
            <a:lvl4pPr marL="1714500" indent="-342900">
              <a:buFont typeface="Arial" pitchFamily="34" charset="0"/>
              <a:buChar char="•"/>
              <a:defRPr sz="2000"/>
            </a:lvl4pPr>
            <a:lvl5pPr marL="2171700" indent="-342900">
              <a:buFont typeface="Arial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8814D5F7-E70A-5F97-5C8F-95B9E1B6D49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852814036"/>
      </p:ext>
    </p:extLst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and Table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9" name="Table Placeholder 8">
            <a:extLst>
              <a:ext uri="{FF2B5EF4-FFF2-40B4-BE49-F238E27FC236}">
                <a16:creationId xmlns:a16="http://schemas.microsoft.com/office/drawing/2014/main" id="{CB43608F-0A38-CF4A-4B3B-F1212E786FDE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1487488" y="2057400"/>
            <a:ext cx="9790112" cy="38862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icon to add table</a:t>
            </a:r>
            <a:endParaRPr lang="en-US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05DA3688-07D1-82D9-6818-C95E9A69C2F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691357288"/>
      </p:ext>
    </p:extLst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hank you 1"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B5E70F-EF03-B535-2505-BC971E3BC3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794424E-93DD-A404-D05E-EF6030A76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6858000"/>
          </a:xfrm>
          <a:prstGeom prst="line">
            <a:avLst/>
          </a:prstGeom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B03A3B6B-5129-A46A-A20C-5D7BC706C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4E401A1-8CEE-5E1B-343B-D737433AE6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17614" y="690511"/>
            <a:ext cx="4964671" cy="5253089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D608249-3D60-D3B2-68C5-778D0EA18F2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82286" y="690465"/>
            <a:ext cx="4784372" cy="5253089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None/>
              <a:defRPr sz="2000">
                <a:solidFill>
                  <a:schemeClr val="bg1"/>
                </a:solidFill>
              </a:defRPr>
            </a:lvl1pPr>
            <a:lvl2pPr marL="742950" indent="-28575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1800">
                <a:solidFill>
                  <a:schemeClr val="bg1"/>
                </a:solidFill>
              </a:defRPr>
            </a:lvl2pPr>
            <a:lvl3pPr marL="1200150" indent="-28575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657350" indent="-28575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1400">
                <a:solidFill>
                  <a:schemeClr val="bg1"/>
                </a:solidFill>
              </a:defRPr>
            </a:lvl4pPr>
            <a:lvl5pPr marL="2114550" indent="-28575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val="643748357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82F216-62F1-7E0B-63FD-51C27CDAA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61F31D-B959-2AD8-9208-FF08B574DB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32C8C7-5C6C-400B-AEC0-4D8178161B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cap="all" spc="150" baseline="0">
                <a:solidFill>
                  <a:schemeClr val="bg2">
                    <a:lumMod val="50000"/>
                  </a:schemeClr>
                </a:solidFill>
                <a:latin typeface="Univers Light" panose="020b04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7105D6-7B52-4B7D-9473-BCD571A93A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cap="all" spc="150" baseline="0">
                <a:solidFill>
                  <a:schemeClr val="bg2">
                    <a:lumMod val="50000"/>
                  </a:schemeClr>
                </a:solidFill>
                <a:latin typeface="Univers Light" panose="020b04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3EAA0A-7090-4FA3-AD1C-CD4570404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2136" y="5943601"/>
            <a:ext cx="968983" cy="651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spc="15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18D65601-5AE2-46FC-B138-694DDD2B51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73743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</p:sldLayoutIdLst>
  <p:transition/>
  <p:timing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4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3C15354-374E-4710-792F-592E588BA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4" y="503852"/>
            <a:ext cx="9808773" cy="1427585"/>
          </a:xfrm>
        </p:spPr>
        <p:txBody>
          <a:bodyPr/>
          <a:lstStyle/>
          <a:p>
            <a:r>
              <a:rPr lang="en-US"/>
              <a:t>Navigating Q&amp;A sessions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5D951B-D6C0-AB0A-0FFD-23670BE643EE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468815" y="2057401"/>
            <a:ext cx="3068678" cy="4119463"/>
          </a:xfrm>
        </p:spPr>
        <p:txBody>
          <a:bodyPr/>
          <a:lstStyle/>
          <a:p>
            <a:r>
              <a:rPr lang="en-US"/>
              <a:t>Know your material in advance</a:t>
            </a:r>
          </a:p>
          <a:p>
            <a:r>
              <a:rPr lang="en-US"/>
              <a:t>Anticipate common questions</a:t>
            </a:r>
          </a:p>
          <a:p>
            <a:r>
              <a:rPr lang="en-US"/>
              <a:t>Rehearse your responses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7CE9E18-F4C2-3B3A-348B-BE5512664CA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191727" y="2057401"/>
            <a:ext cx="6085857" cy="4119463"/>
          </a:xfrm>
        </p:spPr>
        <p:txBody>
          <a:bodyPr/>
          <a:lstStyle/>
          <a:p>
            <a:r>
              <a:rPr lang="en-US"/>
              <a:t>Maintaining composure during the Q&amp;A session is essential for projecting confidence and authority. Consider the following tips for staying composed:</a:t>
            </a:r>
          </a:p>
          <a:p>
            <a:pPr lvl="1"/>
            <a:r>
              <a:rPr lang="en-US"/>
              <a:t>Stay calm</a:t>
            </a:r>
          </a:p>
          <a:p>
            <a:pPr lvl="1"/>
            <a:r>
              <a:rPr lang="en-US"/>
              <a:t>Actively listen</a:t>
            </a:r>
          </a:p>
          <a:p>
            <a:pPr lvl="1"/>
            <a:r>
              <a:rPr lang="en-US"/>
              <a:t>Pause and reflect</a:t>
            </a:r>
          </a:p>
          <a:p>
            <a:pPr lvl="1"/>
            <a:r>
              <a:rPr lang="en-US"/>
              <a:t>Maintain eye contact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756543-DA8C-CEE2-0E13-19DE61C1349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val="2302010161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52EF1C1-5933-D909-38D2-D22F630A8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4" y="503852"/>
            <a:ext cx="9808773" cy="1427585"/>
          </a:xfrm>
        </p:spPr>
        <p:txBody>
          <a:bodyPr/>
          <a:lstStyle/>
          <a:p>
            <a:r>
              <a:rPr lang="en-US"/>
              <a:t>Speaking impact</a:t>
            </a:r>
            <a:endParaRPr lang="en-ZA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1D94129-1999-7159-E6E3-7D6C478655B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t>2</a:t>
            </a:fld>
            <a:endParaRPr lang="en-US"/>
          </a:p>
        </p:txBody>
      </p:sp>
      <p:pic>
        <p:nvPicPr>
          <p:cNvPr id="7" name="Picture Placeholder 6" descr="A person with curly hair standing in front of a crowd">
            <a:extLst>
              <a:ext uri="{FF2B5EF4-FFF2-40B4-BE49-F238E27FC236}">
                <a16:creationId xmlns:a16="http://schemas.microsoft.com/office/drawing/2014/main" id="{9A3D4103-A3C2-A6CC-FF4A-CAB89B7EA62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54" r="54"/>
          <a:stretch>
            <a:fillRect/>
          </a:stretch>
        </p:blipFill>
        <p:spPr>
          <a:xfrm>
            <a:off x="1503363" y="2061969"/>
            <a:ext cx="4592637" cy="4805362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B3004F-891E-E0B4-FC2D-A5949EC33A3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787262" y="2052736"/>
            <a:ext cx="4490320" cy="4800598"/>
          </a:xfrm>
        </p:spPr>
        <p:txBody>
          <a:bodyPr/>
          <a:lstStyle/>
          <a:p>
            <a:r>
              <a:rPr lang="en-US"/>
              <a:t>Your ability to communicate effectively will leave a lasting impact on your audience</a:t>
            </a:r>
          </a:p>
          <a:p>
            <a:r>
              <a:rPr lang="en-US"/>
              <a:t>Effectively communicating involves not only delivering a message but also resonating with the experiences, values, and emotions of those listening </a:t>
            </a:r>
          </a:p>
        </p:txBody>
      </p:sp>
    </p:spTree>
    <p:extLst>
      <p:ext uri="{BB962C8B-B14F-4D97-AF65-F5344CB8AC3E}">
        <p14:creationId val="82250651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25AA6ED-97F0-825D-71BB-D4D461E78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4" y="503852"/>
            <a:ext cx="9808773" cy="1427585"/>
          </a:xfrm>
        </p:spPr>
        <p:txBody>
          <a:bodyPr/>
          <a:lstStyle/>
          <a:p>
            <a:r>
              <a:rPr lang="en-US"/>
              <a:t>Dynamic delivery</a:t>
            </a:r>
            <a:endParaRPr lang="en-ZA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059FD0C-3CC0-6307-C5F3-CCBE0B14A19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468814" y="2057400"/>
            <a:ext cx="3091027" cy="3867538"/>
          </a:xfrm>
        </p:spPr>
        <p:txBody>
          <a:bodyPr/>
          <a:lstStyle/>
          <a:p>
            <a:r>
              <a:rPr lang="en-US"/>
              <a:t>Learn to infuse energy into your delivery to leave a lasting impression</a:t>
            </a:r>
          </a:p>
          <a:p>
            <a:r>
              <a:rPr lang="en-US"/>
              <a:t>One of the goals of effective communication is to motivate your audience</a:t>
            </a:r>
          </a:p>
        </p:txBody>
      </p:sp>
      <p:graphicFrame>
        <p:nvGraphicFramePr>
          <p:cNvPr id="5" name="Table Placeholder 2">
            <a:extLst>
              <a:ext uri="{FF2B5EF4-FFF2-40B4-BE49-F238E27FC236}">
                <a16:creationId xmlns:a16="http://schemas.microsoft.com/office/drawing/2014/main" id="{4BF48F46-6E7D-0880-9D66-315C864F7D0F}"/>
              </a:ext>
            </a:extLst>
          </p:cNvPr>
          <p:cNvGraphicFramePr>
            <a:graphicFrameLocks noGrp="1"/>
          </p:cNvGraphicFramePr>
          <p:nvPr>
            <p:ph type="tbl" sz="quarter" idx="12"/>
            <p:extLst>
              <p:ext uri="{D42A27DB-BD31-4B8C-83A1-F6EECF244321}">
                <p14:modId val="3602610772"/>
              </p:ext>
            </p:extLst>
          </p:nvPr>
        </p:nvGraphicFramePr>
        <p:xfrm>
          <a:off x="5097462" y="2052638"/>
          <a:ext cx="6179954" cy="389162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362600">
                  <a:extLst>
                    <a:ext uri="{9D8B030D-6E8A-4147-A177-3AD203B41FA5}">
                      <a16:colId xmlns:a16="http://schemas.microsoft.com/office/drawing/2014/main" val="127040821"/>
                    </a:ext>
                  </a:extLst>
                </a:gridCol>
                <a:gridCol w="2056338">
                  <a:extLst>
                    <a:ext uri="{9D8B030D-6E8A-4147-A177-3AD203B41FA5}">
                      <a16:colId xmlns:a16="http://schemas.microsoft.com/office/drawing/2014/main" val="149845700"/>
                    </a:ext>
                  </a:extLst>
                </a:gridCol>
                <a:gridCol w="880508">
                  <a:extLst>
                    <a:ext uri="{9D8B030D-6E8A-4147-A177-3AD203B41FA5}">
                      <a16:colId xmlns:a16="http://schemas.microsoft.com/office/drawing/2014/main" val="3119692462"/>
                    </a:ext>
                  </a:extLst>
                </a:gridCol>
                <a:gridCol w="880508">
                  <a:extLst>
                    <a:ext uri="{9D8B030D-6E8A-4147-A177-3AD203B41FA5}">
                      <a16:colId xmlns:a16="http://schemas.microsoft.com/office/drawing/2014/main" val="3472639139"/>
                    </a:ext>
                  </a:extLst>
                </a:gridCol>
              </a:tblGrid>
              <a:tr h="586960"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Metric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Measurement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Target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Actual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8013591"/>
                  </a:ext>
                </a:extLst>
              </a:tr>
              <a:tr h="601680"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Audience attendance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# of attendees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150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120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3867931"/>
                  </a:ext>
                </a:extLst>
              </a:tr>
              <a:tr h="640079"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Engagement duration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Minutes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60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75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209771"/>
                  </a:ext>
                </a:extLst>
              </a:tr>
              <a:tr h="601680"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Q&amp;A interaction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# of questions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10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1031278"/>
                  </a:ext>
                </a:extLst>
              </a:tr>
              <a:tr h="601680"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Positive feedback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Percentage (%)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90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95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1840781"/>
                  </a:ext>
                </a:extLst>
              </a:tr>
              <a:tr h="859544"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Rate of information retention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Percentage (%)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80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 sz="1800"/>
                        <a:t>85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389741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592F51-55CE-19DC-B632-AD19560BA9D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val="2224546682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FFCC8-C04D-0071-3B14-4AF828E00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4" y="503852"/>
            <a:ext cx="9808773" cy="1427585"/>
          </a:xfrm>
        </p:spPr>
        <p:txBody>
          <a:bodyPr/>
          <a:lstStyle/>
          <a:p>
            <a:r>
              <a:rPr lang="en-US"/>
              <a:t>Final tips &amp; takeaways</a:t>
            </a:r>
            <a:endParaRPr lang="en-ZA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0E1748-5A63-CCAD-65B2-FB5DB78846F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468814" y="2066731"/>
            <a:ext cx="6452876" cy="3867538"/>
          </a:xfrm>
        </p:spPr>
        <p:txBody>
          <a:bodyPr>
            <a:normAutofit/>
          </a:bodyPr>
          <a:lstStyle/>
          <a:p>
            <a:r>
              <a:rPr lang="en-US"/>
              <a:t>Consistent rehearsal</a:t>
            </a:r>
          </a:p>
          <a:p>
            <a:pPr lvl="1"/>
            <a:r>
              <a:rPr lang="en-US"/>
              <a:t>Strengthen your familiarity</a:t>
            </a:r>
          </a:p>
          <a:p>
            <a:r>
              <a:rPr lang="en-US"/>
              <a:t>Refine delivery style</a:t>
            </a:r>
          </a:p>
          <a:p>
            <a:pPr lvl="1"/>
            <a:r>
              <a:rPr lang="en-US"/>
              <a:t>Pacing, tone, and emphasis</a:t>
            </a:r>
          </a:p>
          <a:p>
            <a:r>
              <a:rPr lang="en-US"/>
              <a:t>Timing and transitions</a:t>
            </a:r>
          </a:p>
          <a:p>
            <a:pPr lvl="1"/>
            <a:r>
              <a:rPr lang="en-US"/>
              <a:t>Aim for seamless, professional delivery</a:t>
            </a:r>
          </a:p>
          <a:p>
            <a:r>
              <a:rPr lang="en-US"/>
              <a:t>Practice audience</a:t>
            </a:r>
          </a:p>
          <a:p>
            <a:pPr lvl="1"/>
            <a:r>
              <a:rPr lang="en-US"/>
              <a:t>Enlist colleagues to listen &amp; provide feedback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9118A24-4E50-F77D-EF17-46A29F012C3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169196" y="2066731"/>
            <a:ext cx="3108391" cy="3867538"/>
          </a:xfrm>
        </p:spPr>
        <p:txBody>
          <a:bodyPr/>
          <a:lstStyle/>
          <a:p>
            <a:r>
              <a:rPr lang="en-US"/>
              <a:t>Seek feedback</a:t>
            </a:r>
          </a:p>
          <a:p>
            <a:r>
              <a:rPr lang="en-US"/>
              <a:t>Reflect on performance</a:t>
            </a:r>
          </a:p>
          <a:p>
            <a:r>
              <a:rPr lang="en-US"/>
              <a:t>Explore new techniques</a:t>
            </a:r>
          </a:p>
          <a:p>
            <a:r>
              <a:rPr lang="en-US"/>
              <a:t>Set personal goals</a:t>
            </a:r>
          </a:p>
          <a:p>
            <a:r>
              <a:rPr lang="en-US"/>
              <a:t>Iterate and adapt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9D6A759-37B6-1E14-BD05-D652BEECEA3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val="952135350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A7BF639-9897-7AC5-9AE9-B87BE1DE7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4" y="503852"/>
            <a:ext cx="9808773" cy="1427585"/>
          </a:xfrm>
        </p:spPr>
        <p:txBody>
          <a:bodyPr/>
          <a:lstStyle/>
          <a:p>
            <a:r>
              <a:rPr lang="en-US"/>
              <a:t>Speaking engagement metrics</a:t>
            </a:r>
            <a:endParaRPr lang="en-ZA"/>
          </a:p>
        </p:txBody>
      </p:sp>
      <p:graphicFrame>
        <p:nvGraphicFramePr>
          <p:cNvPr id="5" name="Table Placeholder 2">
            <a:extLst>
              <a:ext uri="{FF2B5EF4-FFF2-40B4-BE49-F238E27FC236}">
                <a16:creationId xmlns:a16="http://schemas.microsoft.com/office/drawing/2014/main" id="{D1DCF783-46E9-D159-7BE1-A0FAAD6D6524}"/>
              </a:ext>
            </a:extLst>
          </p:cNvPr>
          <p:cNvGraphicFramePr>
            <a:graphicFrameLocks noGrp="1"/>
          </p:cNvGraphicFramePr>
          <p:nvPr>
            <p:ph type="tbl" sz="quarter" idx="10"/>
            <p:extLst>
              <p:ext uri="{D42A27DB-BD31-4B8C-83A1-F6EECF244321}">
                <p14:modId val="865138613"/>
              </p:ext>
            </p:extLst>
          </p:nvPr>
        </p:nvGraphicFramePr>
        <p:xfrm>
          <a:off x="1487488" y="2057400"/>
          <a:ext cx="9789995" cy="38862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985710">
                  <a:extLst>
                    <a:ext uri="{9D8B030D-6E8A-4147-A177-3AD203B41FA5}">
                      <a16:colId xmlns:a16="http://schemas.microsoft.com/office/drawing/2014/main" val="127040821"/>
                    </a:ext>
                  </a:extLst>
                </a:gridCol>
                <a:gridCol w="3318899">
                  <a:extLst>
                    <a:ext uri="{9D8B030D-6E8A-4147-A177-3AD203B41FA5}">
                      <a16:colId xmlns:a16="http://schemas.microsoft.com/office/drawing/2014/main" val="149845700"/>
                    </a:ext>
                  </a:extLst>
                </a:gridCol>
                <a:gridCol w="1242693">
                  <a:extLst>
                    <a:ext uri="{9D8B030D-6E8A-4147-A177-3AD203B41FA5}">
                      <a16:colId xmlns:a16="http://schemas.microsoft.com/office/drawing/2014/main" val="3119692462"/>
                    </a:ext>
                  </a:extLst>
                </a:gridCol>
                <a:gridCol w="1242693">
                  <a:extLst>
                    <a:ext uri="{9D8B030D-6E8A-4147-A177-3AD203B41FA5}">
                      <a16:colId xmlns:a16="http://schemas.microsoft.com/office/drawing/2014/main" val="3472639139"/>
                    </a:ext>
                  </a:extLst>
                </a:gridCol>
              </a:tblGrid>
              <a:tr h="647700">
                <a:tc>
                  <a:txBody>
                    <a:bodyPr vert="horz" wrap="square"/>
                    <a:lstStyle/>
                    <a:p>
                      <a:r>
                        <a:rPr lang="en-US"/>
                        <a:t>Impact factor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/>
                        <a:t>Measurement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/>
                        <a:t>Target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/>
                        <a:t>Achieved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8013591"/>
                  </a:ext>
                </a:extLst>
              </a:tr>
              <a:tr h="647700">
                <a:tc>
                  <a:txBody>
                    <a:bodyPr vert="horz" wrap="square"/>
                    <a:lstStyle/>
                    <a:p>
                      <a:r>
                        <a:rPr lang="en-US"/>
                        <a:t>Audience interaction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/>
                        <a:t>Percentage (%)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/>
                        <a:t>85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/>
                        <a:t>88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3867931"/>
                  </a:ext>
                </a:extLst>
              </a:tr>
              <a:tr h="647700">
                <a:tc>
                  <a:txBody>
                    <a:bodyPr vert="horz" wrap="square"/>
                    <a:lstStyle/>
                    <a:p>
                      <a:r>
                        <a:rPr lang="en-US"/>
                        <a:t>Knowledge retention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/>
                        <a:t>Percentage (%)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/>
                        <a:t>75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/>
                        <a:t>80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209771"/>
                  </a:ext>
                </a:extLst>
              </a:tr>
              <a:tr h="647700">
                <a:tc>
                  <a:txBody>
                    <a:bodyPr vert="horz" wrap="square"/>
                    <a:lstStyle/>
                    <a:p>
                      <a:r>
                        <a:rPr lang="en-US"/>
                        <a:t>Post-presentation surveys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/>
                        <a:t>Average rating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/>
                        <a:t>4.2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/>
                        <a:t>4.5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1031278"/>
                  </a:ext>
                </a:extLst>
              </a:tr>
              <a:tr h="647700">
                <a:tc>
                  <a:txBody>
                    <a:bodyPr vert="horz" wrap="square"/>
                    <a:lstStyle/>
                    <a:p>
                      <a:r>
                        <a:rPr lang="en-US"/>
                        <a:t>Referral rate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/>
                        <a:t>Percentage (%)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/>
                        <a:t>10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/>
                        <a:t>12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1840781"/>
                  </a:ext>
                </a:extLst>
              </a:tr>
              <a:tr h="647700">
                <a:tc>
                  <a:txBody>
                    <a:bodyPr vert="horz" wrap="square"/>
                    <a:lstStyle/>
                    <a:p>
                      <a:r>
                        <a:rPr lang="en-US"/>
                        <a:t>Collaboration opportunities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/>
                        <a:t># of opportunities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/>
                        <a:t>8</a:t>
                      </a:r>
                    </a:p>
                  </a:txBody>
                  <a:tcPr anchor="ctr"/>
                </a:tc>
                <a:tc>
                  <a:txBody>
                    <a:bodyPr vert="horz" wrap="square"/>
                    <a:lstStyle/>
                    <a:p>
                      <a:r>
                        <a:rPr lang="en-US"/>
                        <a:t>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389741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444EDC2-BFBF-920F-CB70-9AF73246605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val="1669023770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101732C-7338-DBA0-BD19-1FA883047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14" y="690511"/>
            <a:ext cx="4964671" cy="5253089"/>
          </a:xfrm>
        </p:spPr>
        <p:txBody>
          <a:bodyPr/>
          <a:lstStyle/>
          <a:p>
            <a:r>
              <a:rPr lang="en-US"/>
              <a:t>Thank</a:t>
            </a:r>
            <a:br>
              <a:rPr lang="en-US"/>
            </a:br>
            <a:r>
              <a:rPr lang="en-US"/>
              <a:t>you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0ECFE66-A9E7-A365-967B-2FD670CB392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82286" y="690465"/>
            <a:ext cx="4784372" cy="5253089"/>
          </a:xfrm>
        </p:spPr>
        <p:txBody>
          <a:bodyPr/>
          <a:lstStyle/>
          <a:p>
            <a:r>
              <a:rPr lang="en-US"/>
              <a:t>Brita Tamm</a:t>
            </a:r>
          </a:p>
          <a:p>
            <a:r>
              <a:rPr lang="en-US"/>
              <a:t>502-555-0152</a:t>
            </a:r>
          </a:p>
          <a:p>
            <a:r>
              <a:rPr lang="en-US"/>
              <a:t>brita@firstupconsultants.com</a:t>
            </a:r>
          </a:p>
          <a:p>
            <a:r>
              <a:rPr lang="en-US"/>
              <a:t>www.firstupconsultants.com</a:t>
            </a:r>
          </a:p>
        </p:txBody>
      </p:sp>
    </p:spTree>
    <p:extLst>
      <p:ext uri="{BB962C8B-B14F-4D97-AF65-F5344CB8AC3E}">
        <p14:creationId val="704370842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10.0.12"/>
  <p:tag name="AS_OS" val="Microsoft Windows NT 10.0.26200.0"/>
  <p:tag name="AS_RELEASE_DATE" val="2026.09.14"/>
  <p:tag name="AS_TITLE" val="Aspose.Slides for .NET6"/>
  <p:tag name="AS_VERSION" val="26.9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Custom">
  <a:themeElements>
    <a:clrScheme name="Custom 2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8696B"/>
      </a:accent1>
      <a:accent2>
        <a:srgbClr val="95B8BF"/>
      </a:accent2>
      <a:accent3>
        <a:srgbClr val="BFD4D9"/>
      </a:accent3>
      <a:accent4>
        <a:srgbClr val="5B4839"/>
      </a:accent4>
      <a:accent5>
        <a:srgbClr val="C3A398"/>
      </a:accent5>
      <a:accent6>
        <a:srgbClr val="CA553E"/>
      </a:accent6>
      <a:hlink>
        <a:srgbClr val="0563C1"/>
      </a:hlink>
      <a:folHlink>
        <a:srgbClr val="954F72"/>
      </a:folHlink>
    </a:clrScheme>
    <a:fontScheme name="Custom 30">
      <a:majorFont>
        <a:latin typeface="Tisa Offc Serif Pro"/>
        <a:ea typeface="Tisa Offc Serif Pro"/>
        <a:cs typeface="Arial"/>
      </a:majorFont>
      <a:minorFont>
        <a:latin typeface="Univers Light"/>
        <a:ea typeface="Univers Light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chemeClr val="accent5">
              <a:lumMod val="20000"/>
              <a:lumOff val="8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TM78544816_Win32_SL_V10" id="{8934A6D9-B969-498F-A646-4B502FD69C4E}" vid="{AA78C1C8-456D-41A9-83FC-BC8B9A8EE394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40</Paragraphs>
  <Slides>6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baseType="lpstr" size="11">
      <vt:lpstr>Arial</vt:lpstr>
      <vt:lpstr>Calibri</vt:lpstr>
      <vt:lpstr>Tisa Offc Serif Pro</vt:lpstr>
      <vt:lpstr>Univers Light</vt:lpstr>
      <vt:lpstr>Office Theme</vt:lpstr>
      <vt:lpstr>Navigating Q&amp;A sessions</vt:lpstr>
      <vt:lpstr>Speaking impact</vt:lpstr>
      <vt:lpstr>Dynamic delivery</vt:lpstr>
      <vt:lpstr>Final tips &amp; takeaways</vt:lpstr>
      <vt:lpstr>Speaking engagement metrics</vt:lpstr>
      <vt:lpstr>Thankyou</vt:lpstr>
    </vt:vector>
  </TitlesOfParts>
  <LinksUpToDate>0</LinksUpToDate>
  <SharedDoc>0</SharedDoc>
  <HyperlinksChanged>0</HyperlinksChanged>
  <Application>Aspose.Slides for .NET</Application>
  <AppVersion>26.0900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2026-10-03T23:01:18.118</cp:lastPrinted>
  <dcterms:created xsi:type="dcterms:W3CDTF">2026-10-03T20:01:18Z</dcterms:created>
  <dcterms:modified xsi:type="dcterms:W3CDTF">2026-10-03T20:01:18Z</dcterms:modified>
</cp:coreProperties>
</file>