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7" r:id="rId2"/>
    <p:sldMasterId id="2147483721" r:id="rId3"/>
  </p:sld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0E3FDE45-AF77-4B5C-9715-49D594BDF05E}" styleName="Light Style 1 - Accent 2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accent2">
              <a:alpha val="20000"/>
            </a:schemeClr>
          </a:solidFill>
        </a:fill>
      </a:tcStyle>
    </a:band1H>
    <a:band1V>
      <a:tcStyle>
        <a:fill>
          <a:solidFill>
            <a:schemeClr val="accent2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Master" Target="slideMasters/slideMaster2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58F8EF-19A9-4FD1-AB22-B5FAE7E9617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89A45DF-B758-4AED-8C9F-7DFF843D94E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3481BD-D504-49B9-800B-D66F645A5BF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92E6883-57E6-485F-BB2C-12985E879F9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A300A7C9-8446-4479-A2BA-B9E3FE846F0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5008F1C9-3F5A-45A3-92CF-CD2C4D0A102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C8201F9-BA18-4575-A752-A3BE1F91760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A2A36D4-7EB2-4F16-9A75-00DED0C6D0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78C08F2-54ED-41DE-9A7F-10B8644BF2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CF150-E848-476E-98D5-32382C5CB43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09AF63A-B376-4426-A076-C503C0203FF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val="178455593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27724518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3349029986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3227224107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373596587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206953615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6172085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1423780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223610746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0929912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 sz="2000"/>
            </a:lvl2pPr>
            <a:lvl3pPr marL="1257300" indent="-342900">
              <a:buFont typeface="Arial" pitchFamily="34" charset="0"/>
              <a:buChar char="•"/>
              <a:defRPr sz="2000"/>
            </a:lvl3pPr>
            <a:lvl4pPr marL="1714500" indent="-342900">
              <a:buFont typeface="Arial" pitchFamily="34" charset="0"/>
              <a:buChar char="•"/>
              <a:defRPr sz="2000"/>
            </a:lvl4pPr>
            <a:lvl5pPr marL="2171700" indent="-342900"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52814036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91357288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val="643748357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val="1784555930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277245184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3349029986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3227224107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373596587"/>
      </p:ext>
    </p:extLst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2069536155"/>
      </p:ext>
    </p:extLst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61720850"/>
      </p:ext>
    </p:extLst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14237806"/>
      </p:ext>
    </p:extLst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2236107460"/>
      </p:ext>
    </p:extLst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09299127"/>
      </p:ext>
    </p:extLst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 sz="2000"/>
            </a:lvl2pPr>
            <a:lvl3pPr marL="1257300" indent="-342900">
              <a:buFont typeface="Arial" pitchFamily="34" charset="0"/>
              <a:buChar char="•"/>
              <a:defRPr sz="2000"/>
            </a:lvl3pPr>
            <a:lvl4pPr marL="1714500" indent="-342900">
              <a:buFont typeface="Arial" pitchFamily="34" charset="0"/>
              <a:buChar char="•"/>
              <a:defRPr sz="2000"/>
            </a:lvl4pPr>
            <a:lvl5pPr marL="2171700" indent="-342900"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52814036"/>
      </p:ext>
    </p:extLst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91357288"/>
      </p:ext>
    </p:extLst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val="64374835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10" Type="http://schemas.openxmlformats.org/officeDocument/2006/relationships/slideLayout" Target="../slideLayouts/slideLayout34.xml" /><Relationship Id="rId11" Type="http://schemas.openxmlformats.org/officeDocument/2006/relationships/slideLayout" Target="../slideLayouts/slideLayout35.xml" /><Relationship Id="rId12" Type="http://schemas.openxmlformats.org/officeDocument/2006/relationships/slideLayout" Target="../slideLayouts/slideLayout36.xml" /><Relationship Id="rId13" Type="http://schemas.openxmlformats.org/officeDocument/2006/relationships/slideLayout" Target="../slideLayouts/slideLayout37.xml" /><Relationship Id="rId14" Type="http://schemas.openxmlformats.org/officeDocument/2006/relationships/theme" Target="../theme/theme3.xml" /><Relationship Id="rId2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9.xml" /><Relationship Id="rId6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1.xml" /><Relationship Id="rId8" Type="http://schemas.openxmlformats.org/officeDocument/2006/relationships/slideLayout" Target="../slideLayouts/slideLayout32.xml" /><Relationship Id="rId9" Type="http://schemas.openxmlformats.org/officeDocument/2006/relationships/slideLayout" Target="../slideLayouts/slideLayout3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ransition/>
  <p:timing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ransition/>
  <p:timing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3.xml" /><Relationship Id="rId2" Type="http://schemas.openxmlformats.org/officeDocument/2006/relationships/image" Target="../media/image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4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6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4C9E-20FB-B999-9303-C71D1334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15" y="690511"/>
            <a:ext cx="5185821" cy="5253089"/>
          </a:xfrm>
        </p:spPr>
        <p:txBody>
          <a:bodyPr/>
          <a:lstStyle/>
          <a:p>
            <a:r>
              <a:rPr lang="en-US"/>
              <a:t>Basic</a:t>
            </a:r>
            <a:br>
              <a:rPr lang="en-US"/>
            </a:br>
            <a:r>
              <a:rPr lang="en-US"/>
              <a:t>presentation</a:t>
            </a:r>
          </a:p>
        </p:txBody>
      </p:sp>
    </p:spTree>
    <p:extLst>
      <p:ext uri="{BB962C8B-B14F-4D97-AF65-F5344CB8AC3E}">
        <p14:creationId val="337882249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7761-0B88-A5E8-0B78-C39173D0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583" y="737115"/>
            <a:ext cx="4640418" cy="5407091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A04E6-CD61-B962-4287-DEC1993C32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88461" y="737115"/>
            <a:ext cx="4449712" cy="5407091"/>
          </a:xfrm>
        </p:spPr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Building confidence</a:t>
            </a:r>
          </a:p>
          <a:p>
            <a:r>
              <a:rPr lang="en-US"/>
              <a:t>Engaging the audience</a:t>
            </a:r>
          </a:p>
          <a:p>
            <a:r>
              <a:rPr lang="en-US"/>
              <a:t>Visual aids</a:t>
            </a:r>
          </a:p>
          <a:p>
            <a:r>
              <a:rPr lang="en-US"/>
              <a:t>Final tips &amp; takeaways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4601E-33F5-5714-867D-A0B584DA7C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val="160745525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D0E47E-D228-15EB-5886-33E9AA18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27" y="1278294"/>
            <a:ext cx="5000318" cy="4904141"/>
          </a:xfrm>
        </p:spPr>
        <p:txBody>
          <a:bodyPr/>
          <a:lstStyle/>
          <a:p>
            <a:r>
              <a:rPr lang="en-US"/>
              <a:t>The power of communication</a:t>
            </a:r>
          </a:p>
        </p:txBody>
      </p:sp>
      <p:pic>
        <p:nvPicPr>
          <p:cNvPr id="4" name="Picture Placeholder 17" descr="Person smiling on the beach">
            <a:extLst>
              <a:ext uri="{FF2B5EF4-FFF2-40B4-BE49-F238E27FC236}">
                <a16:creationId xmlns:a16="http://schemas.microsoft.com/office/drawing/2014/main" id="{5E6D83BB-8C90-A74A-7CB5-59884B9944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469" r="27469"/>
          <a:stretch>
            <a:fillRect/>
          </a:stretch>
        </p:blipFill>
        <p:spPr>
          <a:xfrm>
            <a:off x="6642169" y="-1"/>
            <a:ext cx="4635426" cy="6857999"/>
          </a:xfrm>
        </p:spPr>
      </p:pic>
    </p:spTree>
    <p:extLst>
      <p:ext uri="{BB962C8B-B14F-4D97-AF65-F5344CB8AC3E}">
        <p14:creationId val="375211843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0FEFBF-60FD-0161-6F6E-89EE3938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27" y="3508311"/>
            <a:ext cx="9923770" cy="1438762"/>
          </a:xfrm>
        </p:spPr>
        <p:txBody>
          <a:bodyPr/>
          <a:lstStyle/>
          <a:p>
            <a:r>
              <a:rPr lang="en-US"/>
              <a:t>Overcoming nervousness</a:t>
            </a:r>
            <a:endParaRPr lang="en-ZA"/>
          </a:p>
        </p:txBody>
      </p:sp>
      <p:pic>
        <p:nvPicPr>
          <p:cNvPr id="5" name="Picture Placeholder 84" descr="Two people standing facing a crowd of people sitting">
            <a:extLst>
              <a:ext uri="{FF2B5EF4-FFF2-40B4-BE49-F238E27FC236}">
                <a16:creationId xmlns:a16="http://schemas.microsoft.com/office/drawing/2014/main" id="{E71238CA-461F-1B03-D7E1-786C002AB7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290" b="35290"/>
          <a:stretch>
            <a:fillRect/>
          </a:stretch>
        </p:blipFill>
        <p:spPr>
          <a:xfrm>
            <a:off x="915600" y="0"/>
            <a:ext cx="10361995" cy="3429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542008-8017-76E5-ABC0-3240106887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828" y="5228488"/>
            <a:ext cx="9923770" cy="1368256"/>
          </a:xfrm>
        </p:spPr>
        <p:txBody>
          <a:bodyPr/>
          <a:lstStyle/>
          <a:p>
            <a:r>
              <a:rPr lang="en-US"/>
              <a:t>Confidence-building strategies</a:t>
            </a:r>
          </a:p>
        </p:txBody>
      </p:sp>
    </p:spTree>
    <p:extLst>
      <p:ext uri="{BB962C8B-B14F-4D97-AF65-F5344CB8AC3E}">
        <p14:creationId val="342168065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BC60-AA38-5DEF-3160-0CAA68F3D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US"/>
              <a:t>Engaging the audience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EE570-1B5E-FFD1-485D-D77E4E6FE7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/>
          <a:lstStyle/>
          <a:p>
            <a:r>
              <a:rPr lang="en-US"/>
              <a:t>Make eye contact with your audience to create a sense of intimacy and involvement</a:t>
            </a:r>
          </a:p>
          <a:p>
            <a:r>
              <a:rPr lang="en-US"/>
              <a:t>Weave relatable stories into your presentation using narratives that make your message memorable and impactful</a:t>
            </a:r>
          </a:p>
          <a:p>
            <a:r>
              <a:rPr lang="en-US"/>
              <a:t>Encourage questions and provide thoughtful responses to enhance audience participation</a:t>
            </a:r>
          </a:p>
          <a:p>
            <a:r>
              <a:rPr lang="en-US"/>
              <a:t>Use live polls or surveys to gather audience opinions, promoting engagement and making sure the audience feel involved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964F-E2D5-D8E7-C513-C47A7E409D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val="290615235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1384-8C2A-AC46-D296-2DF95CBF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031" y="1068169"/>
            <a:ext cx="10115939" cy="2681549"/>
          </a:xfrm>
        </p:spPr>
        <p:txBody>
          <a:bodyPr/>
          <a:lstStyle/>
          <a:p>
            <a:r>
              <a:rPr lang="en-US"/>
              <a:t>Selecting visual aids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606B8-D15C-3916-2C66-49DEC593A3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8031" y="4027047"/>
            <a:ext cx="10115939" cy="1762783"/>
          </a:xfrm>
        </p:spPr>
        <p:txBody>
          <a:bodyPr/>
          <a:lstStyle/>
          <a:p>
            <a:r>
              <a:rPr lang="en-US"/>
              <a:t>Enhancing your presentation</a:t>
            </a:r>
          </a:p>
        </p:txBody>
      </p:sp>
    </p:spTree>
    <p:extLst>
      <p:ext uri="{BB962C8B-B14F-4D97-AF65-F5344CB8AC3E}">
        <p14:creationId val="401133406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F71E8-8D71-9405-3A01-01C3B8F86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Effective delivery techniques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C90C5-5198-C255-02F9-1608AA49E08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4" y="2057401"/>
            <a:ext cx="4627186" cy="4119463"/>
          </a:xfrm>
        </p:spPr>
        <p:txBody>
          <a:bodyPr/>
          <a:lstStyle/>
          <a:p>
            <a:r>
              <a:rPr lang="en-US"/>
              <a:t>This is a powerful tool in public speaking. It involves varying pitch, tone, and volume to convey emotion, emphasize points, and maintain interest. </a:t>
            </a:r>
          </a:p>
          <a:p>
            <a:pPr lvl="1"/>
            <a:r>
              <a:rPr lang="en-US"/>
              <a:t>Pitch variation</a:t>
            </a:r>
          </a:p>
          <a:p>
            <a:pPr lvl="1"/>
            <a:r>
              <a:rPr lang="en-US"/>
              <a:t>Tone inflection</a:t>
            </a:r>
          </a:p>
          <a:p>
            <a:pPr lvl="1"/>
            <a:r>
              <a:rPr lang="en-US"/>
              <a:t>Volume control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992593-AF79-3D1E-E253-0765DF0F513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68185" y="2057401"/>
            <a:ext cx="4609399" cy="4119463"/>
          </a:xfrm>
        </p:spPr>
        <p:txBody>
          <a:bodyPr/>
          <a:lstStyle/>
          <a:p>
            <a:r>
              <a:rPr lang="en-US"/>
              <a:t>Effective body language enhances your message, making it more impactful and memorable.</a:t>
            </a:r>
          </a:p>
          <a:p>
            <a:pPr lvl="1"/>
            <a:r>
              <a:rPr lang="en-US"/>
              <a:t>Meaningful eye contact</a:t>
            </a:r>
          </a:p>
          <a:p>
            <a:pPr lvl="1"/>
            <a:r>
              <a:rPr lang="en-US"/>
              <a:t>Purposeful gestures</a:t>
            </a:r>
          </a:p>
          <a:p>
            <a:pPr lvl="1"/>
            <a:r>
              <a:rPr lang="en-US"/>
              <a:t>Maintain good posture</a:t>
            </a:r>
          </a:p>
          <a:p>
            <a:pPr lvl="1"/>
            <a:r>
              <a:rPr lang="en-US"/>
              <a:t>Control your expressions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518A5-1C9D-79F3-349C-3E7AAFD98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val="554382460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C15354-374E-4710-792F-592E588BA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Navigating Q&amp;A sessions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D951B-D6C0-AB0A-0FFD-23670BE643E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5" y="2057401"/>
            <a:ext cx="3068678" cy="4119463"/>
          </a:xfrm>
        </p:spPr>
        <p:txBody>
          <a:bodyPr/>
          <a:lstStyle/>
          <a:p>
            <a:r>
              <a:rPr lang="en-US"/>
              <a:t>Know your material in advance</a:t>
            </a:r>
          </a:p>
          <a:p>
            <a:r>
              <a:rPr lang="en-US"/>
              <a:t>Anticipate common questions</a:t>
            </a:r>
          </a:p>
          <a:p>
            <a:r>
              <a:rPr lang="en-US"/>
              <a:t>Rehearse your responses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CE9E18-F4C2-3B3A-348B-BE5512664CA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91727" y="2057401"/>
            <a:ext cx="6085857" cy="4119463"/>
          </a:xfrm>
        </p:spPr>
        <p:txBody>
          <a:bodyPr/>
          <a:lstStyle/>
          <a:p>
            <a:r>
              <a:rPr lang="en-US"/>
              <a:t>Maintaining composure during the Q&amp;A session is essential for projecting confidence and authority. Consider the following tips for staying composed:</a:t>
            </a:r>
          </a:p>
          <a:p>
            <a:pPr lvl="1"/>
            <a:r>
              <a:rPr lang="en-US"/>
              <a:t>Stay calm</a:t>
            </a:r>
          </a:p>
          <a:p>
            <a:pPr lvl="1"/>
            <a:r>
              <a:rPr lang="en-US"/>
              <a:t>Actively listen</a:t>
            </a:r>
          </a:p>
          <a:p>
            <a:pPr lvl="1"/>
            <a:r>
              <a:rPr lang="en-US"/>
              <a:t>Pause and reflect</a:t>
            </a:r>
          </a:p>
          <a:p>
            <a:pPr lvl="1"/>
            <a:r>
              <a:rPr lang="en-US"/>
              <a:t>Maintain eye contact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56543-DA8C-CEE2-0E13-19DE61C134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val="2302010161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2EF1C1-5933-D909-38D2-D22F630A8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Speaking impact</a:t>
            </a:r>
            <a:endParaRPr lang="en-ZA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D94129-1999-7159-E6E3-7D6C478655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Placeholder 6" descr="A person with curly hair standing in front of a crowd">
            <a:extLst>
              <a:ext uri="{FF2B5EF4-FFF2-40B4-BE49-F238E27FC236}">
                <a16:creationId xmlns:a16="http://schemas.microsoft.com/office/drawing/2014/main" id="{9A3D4103-A3C2-A6CC-FF4A-CAB89B7EA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54" r="54"/>
          <a:stretch>
            <a:fillRect/>
          </a:stretch>
        </p:blipFill>
        <p:spPr>
          <a:xfrm>
            <a:off x="1503363" y="2061969"/>
            <a:ext cx="4592637" cy="480536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004F-891E-E0B4-FC2D-A5949EC33A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787262" y="2052736"/>
            <a:ext cx="4490320" cy="4800598"/>
          </a:xfrm>
        </p:spPr>
        <p:txBody>
          <a:bodyPr/>
          <a:lstStyle/>
          <a:p>
            <a:r>
              <a:rPr lang="en-US"/>
              <a:t>Your ability to communicate effectively will leave a lasting impact on your audience</a:t>
            </a:r>
          </a:p>
          <a:p>
            <a:r>
              <a:rPr lang="en-US"/>
              <a:t>Effectively communicating involves not only delivering a message but also resonating with the experiences, values, and emotions of those listening </a:t>
            </a:r>
          </a:p>
        </p:txBody>
      </p:sp>
    </p:spTree>
    <p:extLst>
      <p:ext uri="{BB962C8B-B14F-4D97-AF65-F5344CB8AC3E}">
        <p14:creationId val="82250651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AA6ED-97F0-825D-71BB-D4D461E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Dynamic delivery</a:t>
            </a:r>
            <a:endParaRPr lang="en-ZA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59FD0C-3CC0-6307-C5F3-CCBE0B14A19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68814" y="2057400"/>
            <a:ext cx="3091027" cy="3867538"/>
          </a:xfrm>
        </p:spPr>
        <p:txBody>
          <a:bodyPr/>
          <a:lstStyle/>
          <a:p>
            <a:r>
              <a:rPr lang="en-US"/>
              <a:t>Learn to infuse energy into your delivery to leave a lasting impression</a:t>
            </a:r>
          </a:p>
          <a:p>
            <a:r>
              <a:rPr lang="en-US"/>
              <a:t>One of the goals of effective communication is to motivate your audience</a:t>
            </a:r>
          </a:p>
        </p:txBody>
      </p:sp>
      <p:graphicFrame>
        <p:nvGraphicFramePr>
          <p:cNvPr id="5" name="Table Placeholder 2">
            <a:extLst>
              <a:ext uri="{FF2B5EF4-FFF2-40B4-BE49-F238E27FC236}">
                <a16:creationId xmlns:a16="http://schemas.microsoft.com/office/drawing/2014/main" id="{4BF48F46-6E7D-0880-9D66-315C864F7D0F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val="3602610772"/>
              </p:ext>
            </p:extLst>
          </p:nvPr>
        </p:nvGraphicFramePr>
        <p:xfrm>
          <a:off x="5097462" y="2052638"/>
          <a:ext cx="6179954" cy="389162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362600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2056338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880508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880508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58696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Metric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Target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Actual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60168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Audience attendance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# of attendees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150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640079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Engagement duration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Minutes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60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60168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Q&amp;A interaction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# of questions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60168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Positive feedback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90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859544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Rate of information retention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80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592F51-55CE-19DC-B632-AD19560BA9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val="222454668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FCC8-C04D-0071-3B14-4AF828E0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Final tips &amp; takeaways</a:t>
            </a:r>
            <a:endParaRPr lang="en-Z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0E1748-5A63-CCAD-65B2-FB5DB78846F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68814" y="2066731"/>
            <a:ext cx="6452876" cy="3867538"/>
          </a:xfrm>
        </p:spPr>
        <p:txBody>
          <a:bodyPr>
            <a:normAutofit/>
          </a:bodyPr>
          <a:lstStyle/>
          <a:p>
            <a:r>
              <a:rPr lang="en-US"/>
              <a:t>Consistent rehearsal</a:t>
            </a:r>
          </a:p>
          <a:p>
            <a:pPr lvl="1"/>
            <a:r>
              <a:rPr lang="en-US"/>
              <a:t>Strengthen your familiarity</a:t>
            </a:r>
          </a:p>
          <a:p>
            <a:r>
              <a:rPr lang="en-US"/>
              <a:t>Refine delivery style</a:t>
            </a:r>
          </a:p>
          <a:p>
            <a:pPr lvl="1"/>
            <a:r>
              <a:rPr lang="en-US"/>
              <a:t>Pacing, tone, and emphasis</a:t>
            </a:r>
          </a:p>
          <a:p>
            <a:r>
              <a:rPr lang="en-US"/>
              <a:t>Timing and transitions</a:t>
            </a:r>
          </a:p>
          <a:p>
            <a:pPr lvl="1"/>
            <a:r>
              <a:rPr lang="en-US"/>
              <a:t>Aim for seamless, professional delivery</a:t>
            </a:r>
          </a:p>
          <a:p>
            <a:r>
              <a:rPr lang="en-US"/>
              <a:t>Practice audience</a:t>
            </a:r>
          </a:p>
          <a:p>
            <a:pPr lvl="1"/>
            <a:r>
              <a:rPr lang="en-US"/>
              <a:t>Enlist colleagues to listen &amp; provide feedback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9118A24-4E50-F77D-EF17-46A29F012C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69196" y="2066731"/>
            <a:ext cx="3108391" cy="3867538"/>
          </a:xfrm>
        </p:spPr>
        <p:txBody>
          <a:bodyPr/>
          <a:lstStyle/>
          <a:p>
            <a:r>
              <a:rPr lang="en-US"/>
              <a:t>Seek feedback</a:t>
            </a:r>
          </a:p>
          <a:p>
            <a:r>
              <a:rPr lang="en-US"/>
              <a:t>Reflect on performance</a:t>
            </a:r>
          </a:p>
          <a:p>
            <a:r>
              <a:rPr lang="en-US"/>
              <a:t>Explore new techniques</a:t>
            </a:r>
          </a:p>
          <a:p>
            <a:r>
              <a:rPr lang="en-US"/>
              <a:t>Set personal goals</a:t>
            </a:r>
          </a:p>
          <a:p>
            <a:r>
              <a:rPr lang="en-US"/>
              <a:t>Iterate and adapt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D6A759-37B6-1E14-BD05-D652BEECEA3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val="952135350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7BF639-9897-7AC5-9AE9-B87BE1DE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Speaking engagement metrics</a:t>
            </a:r>
            <a:endParaRPr lang="en-ZA"/>
          </a:p>
        </p:txBody>
      </p:sp>
      <p:graphicFrame>
        <p:nvGraphicFramePr>
          <p:cNvPr id="5" name="Table Placeholder 2">
            <a:extLst>
              <a:ext uri="{FF2B5EF4-FFF2-40B4-BE49-F238E27FC236}">
                <a16:creationId xmlns:a16="http://schemas.microsoft.com/office/drawing/2014/main" id="{D1DCF783-46E9-D159-7BE1-A0FAAD6D6524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val="865138613"/>
              </p:ext>
            </p:extLst>
          </p:nvPr>
        </p:nvGraphicFramePr>
        <p:xfrm>
          <a:off x="1487488" y="2057400"/>
          <a:ext cx="9789995" cy="3886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5710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3318899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1242693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1242693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Impact factor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Target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Achieved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Audience interaction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Knowledge retention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75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Post-presentation surveys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Average rating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4.2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4.5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Referral rate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Collaboration opportunities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# of opportunities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44EDC2-BFBF-920F-CB70-9AF7324660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val="1669023770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01732C-7338-DBA0-BD19-1FA88304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14" y="690511"/>
            <a:ext cx="4964671" cy="5253089"/>
          </a:xfrm>
        </p:spPr>
        <p:txBody>
          <a:bodyPr/>
          <a:lstStyle/>
          <a:p>
            <a:r>
              <a:rPr lang="en-US"/>
              <a:t>Thank</a:t>
            </a:r>
            <a:br>
              <a:rPr lang="en-US"/>
            </a:br>
            <a:r>
              <a:rPr lang="en-US"/>
              <a:t>you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ECFE66-A9E7-A365-967B-2FD670CB39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2286" y="690465"/>
            <a:ext cx="4784372" cy="5253089"/>
          </a:xfrm>
        </p:spPr>
        <p:txBody>
          <a:bodyPr/>
          <a:lstStyle/>
          <a:p>
            <a:r>
              <a:rPr lang="en-US"/>
              <a:t>Brita Tamm</a:t>
            </a:r>
          </a:p>
          <a:p>
            <a:r>
              <a:rPr lang="en-US"/>
              <a:t>502-555-0152</a:t>
            </a:r>
          </a:p>
          <a:p>
            <a:r>
              <a:rPr lang="en-US"/>
              <a:t>brita@firstupconsultants.com</a:t>
            </a:r>
          </a:p>
          <a:p>
            <a:r>
              <a:rPr lang="en-US"/>
              <a:t>www.firstupconsultants.com</a:t>
            </a:r>
          </a:p>
        </p:txBody>
      </p:sp>
    </p:spTree>
    <p:extLst>
      <p:ext uri="{BB962C8B-B14F-4D97-AF65-F5344CB8AC3E}">
        <p14:creationId val="70437084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2"/>
  <p:tag name="AS_OS" val="Microsoft Windows NT 10.0.26200.0"/>
  <p:tag name="AS_RELEASE_DATE" val="2026.09.14"/>
  <p:tag name="AS_TITLE" val="Aspose.Slides for .NET6"/>
  <p:tag name="AS_VERSION" val="26.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Tisa Offc Serif Pro"/>
        <a:cs typeface="Arial"/>
      </a:majorFont>
      <a:minorFont>
        <a:latin typeface="Univers Light"/>
        <a:ea typeface="Univer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Tisa Offc Serif Pro"/>
        <a:cs typeface="Arial"/>
      </a:majorFont>
      <a:minorFont>
        <a:latin typeface="Univers Light"/>
        <a:ea typeface="Univer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70</Paragraphs>
  <Slides>13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baseType="lpstr" size="18">
      <vt:lpstr>Arial</vt:lpstr>
      <vt:lpstr>Calibri</vt:lpstr>
      <vt:lpstr>Tisa Offc Serif Pro</vt:lpstr>
      <vt:lpstr>Univers Light</vt:lpstr>
      <vt:lpstr>Office Theme</vt:lpstr>
      <vt:lpstr>Basicpresentation</vt:lpstr>
      <vt:lpstr>Agenda</vt:lpstr>
      <vt:lpstr>The power of communication</vt:lpstr>
      <vt:lpstr>Overcoming nervousness</vt:lpstr>
      <vt:lpstr>Engaging the audience</vt:lpstr>
      <vt:lpstr>Selecting visual aids</vt:lpstr>
      <vt:lpstr>Effective delivery techniques</vt:lpstr>
      <vt:lpstr>Navigating Q&amp;A sessions</vt:lpstr>
      <vt:lpstr>Speaking impact</vt:lpstr>
      <vt:lpstr>Dynamic delivery</vt:lpstr>
      <vt:lpstr>Final tips &amp; takeaways</vt:lpstr>
      <vt:lpstr>Speaking engagement metrics</vt:lpstr>
      <vt:lpstr>Thankyou</vt:lpstr>
    </vt:vector>
  </TitlesOfParts>
  <LinksUpToDate>0</LinksUpToDate>
  <SharedDoc>0</SharedDoc>
  <HyperlinksChanged>0</HyperlinksChanged>
  <Application>Aspose.Slides for .NET</Application>
  <AppVersion>26.0900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2026-10-03T23:09:16.576</cp:lastPrinted>
  <dcterms:created xsi:type="dcterms:W3CDTF">2026-10-03T20:09:16Z</dcterms:created>
  <dcterms:modified xsi:type="dcterms:W3CDTF">2026-10-03T20:09:19Z</dcterms:modified>
</cp:coreProperties>
</file>